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82" r:id="rId17"/>
    <p:sldId id="28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59" autoAdjust="0"/>
    <p:restoredTop sz="94713"/>
  </p:normalViewPr>
  <p:slideViewPr>
    <p:cSldViewPr snapToGrid="0" snapToObjects="1">
      <p:cViewPr varScale="1">
        <p:scale>
          <a:sx n="73" d="100"/>
          <a:sy n="73" d="100"/>
        </p:scale>
        <p:origin x="43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6C50E-38A2-7A4F-A63B-4EF408BBC0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3A23E0-106C-374F-9D37-F8FB5AADAA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BCBD7-D304-474A-892A-D8E38E26D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0BBC0-80D4-1948-8C17-0E576C4DC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F86C8-83B7-424D-BEDF-6826CF019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69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4ACBF-13E0-EB46-B14E-A77EBBAE7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B1023C-7218-5E46-A9AE-F5797CD36B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B016E-A9E7-CA4D-BA83-70AA8911B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DA24C1-5AAE-4644-9AAA-50E3B8DFB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CC8EA-C87A-8E44-B5E9-2E30FF01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321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01637B-AE20-FD4D-8767-91C6B8E294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0CE2B2-6C08-7040-B60C-F7A287EA24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FA7F7-F0FA-9F45-845B-C37BF59C6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A159B-8D3C-234C-A02E-7A2372F4C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ACABD-A6BA-F14F-8F9F-F01DFA6C0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109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0394A-4DF5-F14D-86FE-3D00EB80E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5837A-7A50-7D4A-BDD4-C0195FD82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E5430-7274-8B4C-9EEB-9389BFE9F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2C3B44-65C0-8D48-BD6E-4599D5E97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A073F-3CD5-9844-AA5A-D52BAE98F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036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6813D-F37D-3D44-9E4A-3E10A9FDC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7594E-1390-9D4C-87D0-56327D4EF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6BCC70-693F-9248-8344-3890A91EA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B9C53-1B23-E244-A8A2-74A3D93A5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AFEB6F-0019-F64E-B6DD-CAD54499A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178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F4F60-B917-5B45-ABD7-FA73DCC7D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42135-4E38-084F-AC46-1B58C6A8F5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018808-98B4-5242-8F8E-B44DFB42B2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683C97-D6D8-F040-A81F-E2F561F76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C7E754-17A3-EA46-86E6-B015DBC68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494F14-6586-5545-B5C7-0D423E85A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217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6F4D3-9790-5441-B4FE-750235827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4CA7D-0C85-154E-95C6-ACFF18B89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521AD-2411-0943-B9EE-048703CF8A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307BFD-C7C7-334A-8B30-CE98DB181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38229C-8240-824D-B313-201C416747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E11A94-B132-874F-867D-FBC5E02CD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2F50F9-C656-1345-9D0F-3EC690687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485D0E-A1F7-1147-9801-838DC98EA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517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3B305-8BB0-004A-A69F-4AC438494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548AF7-B384-114B-BDFC-9C325C915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96899D-D719-3449-B66E-D1D6753B0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83E4BA-EBB7-7145-A737-E5FE563EC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0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EB4845-F5E4-9D40-825B-1C0435CD6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AC5C7E-26D5-9F43-92AF-BE70BF918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3EDFC7-8F89-A14F-9A2E-0D8E69115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26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5AC5F-07D6-C348-87CC-2F25D5B0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2CB5A-CC6F-D045-9806-9FDCDCE6F1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C8B180-2DB9-5E43-A135-0B5671081F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2C92DD-BA97-2B40-A5DB-BCFB7A681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8CA52-F454-124A-BA17-DA297F3E5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966D7E-08A5-D14E-B092-BBB5888C4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59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2928D-9BDA-8441-B151-A6449A060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88A423-2C6C-0843-97E6-FFEEEC7E6D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D1EDC9-2886-484F-93FF-7DE1597380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E679B-BDEC-2C4B-A479-5DBB1FF6B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DAC594-A746-8C48-845A-44A0F81BD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2CA9AF-10C6-3048-A68C-0B1E80E4E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080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193436-3C21-6947-936A-124033AB8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667A6C-D9A2-E54D-AAA1-C9D4078D43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DC083-6568-1B43-898D-77AFB1629F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74078-25CF-B142-896A-DD85424ADD69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B3F59-BB7B-0C4F-A954-92EF58846A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A5B7D-FF0F-4E4E-A707-DA5C933623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354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89641-0366-4A4B-AEBE-F76453D0A5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531" y="653143"/>
            <a:ext cx="9065623" cy="248194"/>
          </a:xfrm>
        </p:spPr>
        <p:txBody>
          <a:bodyPr>
            <a:noAutofit/>
          </a:bodyPr>
          <a:lstStyle/>
          <a:p>
            <a:r>
              <a:rPr lang="en-US" sz="3600" b="1" dirty="0" smtClean="0"/>
              <a:t>4M12: Partial Differential Equations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F4A352-2686-E341-B184-8E1340D2D0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5580" y="901338"/>
            <a:ext cx="10019105" cy="5826034"/>
          </a:xfrm>
        </p:spPr>
        <p:txBody>
          <a:bodyPr>
            <a:normAutofit fontScale="62500" lnSpcReduction="20000"/>
          </a:bodyPr>
          <a:lstStyle/>
          <a:p>
            <a:r>
              <a:rPr lang="en-US" sz="4400" dirty="0"/>
              <a:t>Peter </a:t>
            </a:r>
            <a:r>
              <a:rPr lang="en-US" sz="4400" dirty="0" smtClean="0"/>
              <a:t>Davidson</a:t>
            </a:r>
          </a:p>
          <a:p>
            <a:pPr>
              <a:lnSpc>
                <a:spcPct val="110000"/>
              </a:lnSpc>
            </a:pPr>
            <a:endParaRPr lang="en-US" sz="900" b="1" dirty="0">
              <a:solidFill>
                <a:schemeClr val="accent1"/>
              </a:solidFill>
            </a:endParaRPr>
          </a:p>
          <a:p>
            <a:r>
              <a:rPr lang="en-US" sz="4400" b="1" dirty="0" smtClean="0">
                <a:solidFill>
                  <a:srgbClr val="C00000"/>
                </a:solidFill>
              </a:rPr>
              <a:t>Lecture 1 (of 7)</a:t>
            </a:r>
            <a:endParaRPr lang="en-US" sz="4400" b="1" dirty="0">
              <a:solidFill>
                <a:srgbClr val="C00000"/>
              </a:solidFill>
            </a:endParaRPr>
          </a:p>
          <a:p>
            <a:r>
              <a:rPr lang="en-US" sz="4400" b="1" u="sng" dirty="0" smtClean="0">
                <a:solidFill>
                  <a:srgbClr val="C00000"/>
                </a:solidFill>
              </a:rPr>
              <a:t>An Introduction to P.D.E.s</a:t>
            </a:r>
            <a:endParaRPr lang="en-US" sz="4400" b="1" u="sng" dirty="0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sz="900" b="1" dirty="0" smtClean="0"/>
          </a:p>
          <a:p>
            <a:pPr algn="just"/>
            <a:r>
              <a:rPr lang="en-US" sz="3200" b="1" dirty="0" smtClean="0">
                <a:solidFill>
                  <a:srgbClr val="00B050"/>
                </a:solidFill>
              </a:rPr>
              <a:t>Topics covered in this lecture</a:t>
            </a:r>
            <a:r>
              <a:rPr lang="en-US" sz="3200" b="1" dirty="0" smtClean="0">
                <a:solidFill>
                  <a:srgbClr val="00B050"/>
                </a:solidFill>
              </a:rPr>
              <a:t>:</a:t>
            </a:r>
            <a:endParaRPr lang="en-US" sz="3200" b="1" dirty="0" smtClean="0">
              <a:solidFill>
                <a:srgbClr val="0070C0"/>
              </a:solidFill>
            </a:endParaRPr>
          </a:p>
          <a:p>
            <a:pPr marL="514350" indent="-514350" algn="just">
              <a:lnSpc>
                <a:spcPct val="160000"/>
              </a:lnSpc>
              <a:buAutoNum type="arabicPeriod"/>
            </a:pPr>
            <a:r>
              <a:rPr lang="en-US" sz="3200" b="1" dirty="0" smtClean="0">
                <a:solidFill>
                  <a:srgbClr val="0070C0"/>
                </a:solidFill>
              </a:rPr>
              <a:t>Some familiar PDEs (in 1D)</a:t>
            </a:r>
          </a:p>
          <a:p>
            <a:pPr marL="514350" indent="-514350" algn="just">
              <a:lnSpc>
                <a:spcPct val="160000"/>
              </a:lnSpc>
              <a:buAutoNum type="arabicPeriod"/>
            </a:pPr>
            <a:r>
              <a:rPr lang="en-US" sz="3200" b="1" dirty="0" smtClean="0">
                <a:solidFill>
                  <a:srgbClr val="0070C0"/>
                </a:solidFill>
              </a:rPr>
              <a:t>From 1D to 3D </a:t>
            </a:r>
          </a:p>
          <a:p>
            <a:pPr algn="just">
              <a:lnSpc>
                <a:spcPct val="120000"/>
              </a:lnSpc>
            </a:pPr>
            <a:r>
              <a:rPr lang="en-US" sz="3200" b="1" dirty="0">
                <a:solidFill>
                  <a:srgbClr val="0070C0"/>
                </a:solidFill>
              </a:rPr>
              <a:t> </a:t>
            </a:r>
            <a:r>
              <a:rPr lang="en-US" sz="3200" b="1" dirty="0" smtClean="0">
                <a:solidFill>
                  <a:srgbClr val="0070C0"/>
                </a:solidFill>
              </a:rPr>
              <a:t>         (may need to brush up on your vector calculus…)</a:t>
            </a:r>
          </a:p>
          <a:p>
            <a:pPr algn="just">
              <a:lnSpc>
                <a:spcPct val="160000"/>
              </a:lnSpc>
            </a:pPr>
            <a:r>
              <a:rPr lang="en-US" sz="3200" b="1" dirty="0" smtClean="0">
                <a:solidFill>
                  <a:srgbClr val="0070C0"/>
                </a:solidFill>
              </a:rPr>
              <a:t>3.   Different classes of PDEs exhibit different types of </a:t>
            </a:r>
            <a:r>
              <a:rPr lang="en-US" sz="3200" b="1" dirty="0" smtClean="0">
                <a:solidFill>
                  <a:srgbClr val="FF0000"/>
                </a:solidFill>
              </a:rPr>
              <a:t>physical </a:t>
            </a:r>
            <a:r>
              <a:rPr lang="en-US" sz="3200" b="1" dirty="0" smtClean="0">
                <a:solidFill>
                  <a:srgbClr val="0070C0"/>
                </a:solidFill>
              </a:rPr>
              <a:t>behavior</a:t>
            </a:r>
          </a:p>
          <a:p>
            <a:pPr algn="just">
              <a:lnSpc>
                <a:spcPct val="160000"/>
              </a:lnSpc>
            </a:pPr>
            <a:r>
              <a:rPr lang="en-US" sz="3200" b="1" dirty="0" smtClean="0">
                <a:solidFill>
                  <a:srgbClr val="0070C0"/>
                </a:solidFill>
              </a:rPr>
              <a:t>4.   The mathematical classification of 2</a:t>
            </a:r>
            <a:r>
              <a:rPr lang="en-US" sz="3200" b="1" baseline="30000" dirty="0" smtClean="0">
                <a:solidFill>
                  <a:srgbClr val="0070C0"/>
                </a:solidFill>
              </a:rPr>
              <a:t>nd</a:t>
            </a:r>
            <a:r>
              <a:rPr lang="en-US" sz="3200" b="1" dirty="0">
                <a:solidFill>
                  <a:srgbClr val="0070C0"/>
                </a:solidFill>
              </a:rPr>
              <a:t>-</a:t>
            </a:r>
            <a:r>
              <a:rPr lang="en-US" sz="3200" b="1" dirty="0" smtClean="0">
                <a:solidFill>
                  <a:srgbClr val="0070C0"/>
                </a:solidFill>
              </a:rPr>
              <a:t>order, linear PDEs</a:t>
            </a:r>
          </a:p>
          <a:p>
            <a:pPr algn="just">
              <a:lnSpc>
                <a:spcPct val="160000"/>
              </a:lnSpc>
            </a:pPr>
            <a:r>
              <a:rPr lang="en-US" sz="3200" b="1" dirty="0" smtClean="0">
                <a:solidFill>
                  <a:srgbClr val="0070C0"/>
                </a:solidFill>
              </a:rPr>
              <a:t>              </a:t>
            </a:r>
            <a:r>
              <a:rPr lang="en-US" sz="3200" b="1" dirty="0" smtClean="0">
                <a:solidFill>
                  <a:srgbClr val="FF0000"/>
                </a:solidFill>
              </a:rPr>
              <a:t>physical behavior </a:t>
            </a:r>
            <a:r>
              <a:rPr lang="en-US" sz="3200" b="1" dirty="0">
                <a:solidFill>
                  <a:srgbClr val="0070C0"/>
                </a:solidFill>
              </a:rPr>
              <a:t>↔ </a:t>
            </a:r>
            <a:r>
              <a:rPr lang="en-US" sz="3200" b="1" dirty="0" smtClean="0">
                <a:solidFill>
                  <a:srgbClr val="FF0000"/>
                </a:solidFill>
              </a:rPr>
              <a:t>mathematical classification</a:t>
            </a:r>
          </a:p>
          <a:p>
            <a:pPr algn="just">
              <a:lnSpc>
                <a:spcPct val="160000"/>
              </a:lnSpc>
            </a:pPr>
            <a:r>
              <a:rPr lang="en-US" sz="3200" b="1" dirty="0" smtClean="0">
                <a:solidFill>
                  <a:srgbClr val="0070C0"/>
                </a:solidFill>
              </a:rPr>
              <a:t>5.   Course structure (7 lectures + 1 Q&amp;A) </a:t>
            </a:r>
            <a:endParaRPr lang="en-US" sz="3200" b="1" dirty="0">
              <a:solidFill>
                <a:srgbClr val="0070C0"/>
              </a:solidFill>
            </a:endParaRPr>
          </a:p>
          <a:p>
            <a:endParaRPr lang="en-US" dirty="0">
              <a:solidFill>
                <a:srgbClr val="00B050"/>
              </a:solidFill>
            </a:endParaRPr>
          </a:p>
          <a:p>
            <a:endParaRPr lang="en-US" sz="32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9030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81195" y="4746"/>
            <a:ext cx="454945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u="sng" dirty="0">
                <a:solidFill>
                  <a:srgbClr val="C00000"/>
                </a:solidFill>
              </a:rPr>
              <a:t>3.2 The Wave </a:t>
            </a:r>
            <a:r>
              <a:rPr lang="en-US" sz="2800" u="sng" dirty="0" smtClean="0">
                <a:solidFill>
                  <a:srgbClr val="C00000"/>
                </a:solidFill>
              </a:rPr>
              <a:t>Equation </a:t>
            </a:r>
            <a:r>
              <a:rPr lang="en-US" sz="2800" u="sng" dirty="0" err="1" smtClean="0">
                <a:solidFill>
                  <a:srgbClr val="C00000"/>
                </a:solidFill>
              </a:rPr>
              <a:t>Cont</a:t>
            </a:r>
            <a:r>
              <a:rPr lang="en-US" sz="2800" u="sng" dirty="0" smtClean="0">
                <a:solidFill>
                  <a:srgbClr val="C00000"/>
                </a:solidFill>
              </a:rPr>
              <a:t>…</a:t>
            </a:r>
            <a:endParaRPr lang="en-GB" sz="2800" u="sng" dirty="0">
              <a:solidFill>
                <a:srgbClr val="C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08151" y="562261"/>
            <a:ext cx="23891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Some Comments:</a:t>
            </a:r>
            <a:endParaRPr lang="en-GB" sz="2400" dirty="0">
              <a:solidFill>
                <a:srgbClr val="0070C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3990" y="692332"/>
            <a:ext cx="6562228" cy="606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568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962503" y="0"/>
            <a:ext cx="3931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 smtClean="0">
                <a:solidFill>
                  <a:srgbClr val="C00000"/>
                </a:solidFill>
              </a:rPr>
              <a:t>3.3 Laplace’s Equation</a:t>
            </a:r>
            <a:endParaRPr lang="en-GB" sz="2800" u="sng" dirty="0">
              <a:solidFill>
                <a:srgbClr val="C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28" y="118273"/>
            <a:ext cx="6697409" cy="3032748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3497" y="3196332"/>
            <a:ext cx="5334002" cy="1318713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528" y="4563488"/>
            <a:ext cx="6814975" cy="2225278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6962503" y="6313472"/>
            <a:ext cx="3370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But what do we mean by </a:t>
            </a:r>
            <a:r>
              <a:rPr lang="en-US" sz="2000" dirty="0" smtClean="0">
                <a:solidFill>
                  <a:srgbClr val="FF0000"/>
                </a:solidFill>
              </a:rPr>
              <a:t>fast</a:t>
            </a:r>
            <a:r>
              <a:rPr lang="en-US" sz="2000" dirty="0" smtClean="0"/>
              <a:t>?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184131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646950" y="-5264"/>
            <a:ext cx="52904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u="sng" dirty="0">
                <a:solidFill>
                  <a:srgbClr val="C00000"/>
                </a:solidFill>
              </a:rPr>
              <a:t>3.3 Laplace’s </a:t>
            </a:r>
            <a:r>
              <a:rPr lang="en-US" sz="2800" u="sng" dirty="0" smtClean="0">
                <a:solidFill>
                  <a:srgbClr val="C00000"/>
                </a:solidFill>
              </a:rPr>
              <a:t>Equation </a:t>
            </a:r>
            <a:r>
              <a:rPr lang="en-US" sz="2800" u="sng" dirty="0" err="1" smtClean="0">
                <a:solidFill>
                  <a:srgbClr val="C00000"/>
                </a:solidFill>
              </a:rPr>
              <a:t>Cont</a:t>
            </a:r>
            <a:r>
              <a:rPr lang="en-US" sz="2800" u="sng" dirty="0" smtClean="0">
                <a:solidFill>
                  <a:srgbClr val="C00000"/>
                </a:solidFill>
              </a:rPr>
              <a:t>…</a:t>
            </a:r>
            <a:endParaRPr lang="en-GB" sz="2800" u="sng" dirty="0">
              <a:solidFill>
                <a:srgbClr val="C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62" y="622458"/>
            <a:ext cx="6445644" cy="2943701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0060" y="3082835"/>
            <a:ext cx="5287768" cy="1580605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602" y="4376058"/>
            <a:ext cx="6354204" cy="2312128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5590904" y="1360299"/>
            <a:ext cx="9274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smtClean="0">
                <a:solidFill>
                  <a:schemeClr val="accent1"/>
                </a:solidFill>
              </a:rPr>
              <a:t>↑ I(t)</a:t>
            </a:r>
            <a:endParaRPr lang="en-GB" sz="2400" b="1" dirty="0"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609806" y="622458"/>
            <a:ext cx="35135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W</a:t>
            </a:r>
            <a:r>
              <a:rPr lang="en-US" sz="2400" dirty="0" smtClean="0">
                <a:solidFill>
                  <a:srgbClr val="C00000"/>
                </a:solidFill>
              </a:rPr>
              <a:t>hat </a:t>
            </a:r>
            <a:r>
              <a:rPr lang="en-US" sz="2400" dirty="0">
                <a:solidFill>
                  <a:srgbClr val="C00000"/>
                </a:solidFill>
              </a:rPr>
              <a:t>do we mean by fast?</a:t>
            </a:r>
            <a:endParaRPr lang="en-GB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9324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72491" y="54764"/>
            <a:ext cx="7246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smtClean="0">
                <a:solidFill>
                  <a:srgbClr val="C00000"/>
                </a:solidFill>
              </a:rPr>
              <a:t>4. Mathematical Classification of 2</a:t>
            </a:r>
            <a:r>
              <a:rPr lang="en-US" sz="2400" u="sng" baseline="30000" dirty="0" smtClean="0">
                <a:solidFill>
                  <a:srgbClr val="C00000"/>
                </a:solidFill>
              </a:rPr>
              <a:t>nd</a:t>
            </a:r>
            <a:r>
              <a:rPr lang="en-US" sz="2400" u="sng" dirty="0">
                <a:solidFill>
                  <a:srgbClr val="C00000"/>
                </a:solidFill>
              </a:rPr>
              <a:t>-</a:t>
            </a:r>
            <a:r>
              <a:rPr lang="en-US" sz="2400" u="sng" dirty="0" smtClean="0">
                <a:solidFill>
                  <a:srgbClr val="C00000"/>
                </a:solidFill>
              </a:rPr>
              <a:t>Order, Linear, PDEs</a:t>
            </a:r>
            <a:endParaRPr lang="en-GB" sz="2400" u="sng" dirty="0">
              <a:solidFill>
                <a:srgbClr val="C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40" y="777360"/>
            <a:ext cx="7624098" cy="2220705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0926" y="3258997"/>
            <a:ext cx="7798898" cy="3471578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</p:spTree>
    <p:extLst>
      <p:ext uri="{BB962C8B-B14F-4D97-AF65-F5344CB8AC3E}">
        <p14:creationId xmlns:p14="http://schemas.microsoft.com/office/powerpoint/2010/main" val="139296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324494" y="90305"/>
            <a:ext cx="6269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u="sng" dirty="0" smtClean="0">
                <a:solidFill>
                  <a:srgbClr val="C00000"/>
                </a:solidFill>
              </a:rPr>
              <a:t>4. Classification </a:t>
            </a:r>
            <a:r>
              <a:rPr lang="en-US" sz="2400" u="sng" dirty="0">
                <a:solidFill>
                  <a:srgbClr val="C00000"/>
                </a:solidFill>
              </a:rPr>
              <a:t>of </a:t>
            </a:r>
            <a:r>
              <a:rPr lang="en-US" sz="2400" u="sng" dirty="0" smtClean="0">
                <a:solidFill>
                  <a:srgbClr val="C00000"/>
                </a:solidFill>
              </a:rPr>
              <a:t>2</a:t>
            </a:r>
            <a:r>
              <a:rPr lang="en-US" sz="2400" u="sng" baseline="30000" dirty="0" smtClean="0">
                <a:solidFill>
                  <a:srgbClr val="C00000"/>
                </a:solidFill>
              </a:rPr>
              <a:t>nd</a:t>
            </a:r>
            <a:r>
              <a:rPr lang="en-US" sz="2400" u="sng" dirty="0">
                <a:solidFill>
                  <a:srgbClr val="C00000"/>
                </a:solidFill>
              </a:rPr>
              <a:t>-</a:t>
            </a:r>
            <a:r>
              <a:rPr lang="en-US" sz="2400" u="sng" dirty="0" smtClean="0">
                <a:solidFill>
                  <a:srgbClr val="C00000"/>
                </a:solidFill>
              </a:rPr>
              <a:t>Order</a:t>
            </a:r>
            <a:r>
              <a:rPr lang="en-US" sz="2400" u="sng" dirty="0">
                <a:solidFill>
                  <a:srgbClr val="C00000"/>
                </a:solidFill>
              </a:rPr>
              <a:t>, </a:t>
            </a:r>
            <a:r>
              <a:rPr lang="en-US" sz="2400" u="sng" dirty="0" smtClean="0">
                <a:solidFill>
                  <a:srgbClr val="C00000"/>
                </a:solidFill>
              </a:rPr>
              <a:t>Linear, PDEs, </a:t>
            </a:r>
            <a:r>
              <a:rPr lang="en-US" sz="2400" u="sng" dirty="0" err="1" smtClean="0">
                <a:solidFill>
                  <a:srgbClr val="C00000"/>
                </a:solidFill>
              </a:rPr>
              <a:t>Cont</a:t>
            </a:r>
            <a:r>
              <a:rPr lang="en-US" sz="2400" u="sng" dirty="0" smtClean="0">
                <a:solidFill>
                  <a:srgbClr val="C00000"/>
                </a:solidFill>
              </a:rPr>
              <a:t>…</a:t>
            </a:r>
            <a:endParaRPr lang="en-GB" sz="2400" u="sng" dirty="0">
              <a:solidFill>
                <a:srgbClr val="C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759" y="3801292"/>
            <a:ext cx="7128818" cy="2879372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211" y="760976"/>
            <a:ext cx="7259492" cy="2831310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</p:spTree>
    <p:extLst>
      <p:ext uri="{BB962C8B-B14F-4D97-AF65-F5344CB8AC3E}">
        <p14:creationId xmlns:p14="http://schemas.microsoft.com/office/powerpoint/2010/main" val="2409996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37560" y="-36400"/>
            <a:ext cx="3187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smtClean="0">
                <a:solidFill>
                  <a:srgbClr val="C00000"/>
                </a:solidFill>
              </a:rPr>
              <a:t>5. Course Structure</a:t>
            </a:r>
            <a:endParaRPr lang="en-GB" sz="2400" u="sng" dirty="0">
              <a:solidFill>
                <a:srgbClr val="C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641773" y="5352038"/>
            <a:ext cx="37621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 smtClean="0">
                <a:solidFill>
                  <a:srgbClr val="C00000"/>
                </a:solidFill>
              </a:rPr>
              <a:t>Theme</a:t>
            </a:r>
            <a:r>
              <a:rPr lang="en-US" sz="2000" dirty="0" smtClean="0">
                <a:solidFill>
                  <a:srgbClr val="C00000"/>
                </a:solidFill>
              </a:rPr>
              <a:t>: information spreads in different ways for different PDEs</a:t>
            </a:r>
            <a:endParaRPr lang="en-GB" sz="2000" dirty="0">
              <a:solidFill>
                <a:srgbClr val="C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06" y="468013"/>
            <a:ext cx="6857998" cy="1668705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2202911"/>
            <a:ext cx="6535783" cy="2321198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04" y="4586160"/>
            <a:ext cx="6857999" cy="2180400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7" name="Rectangle 6"/>
          <p:cNvSpPr/>
          <p:nvPr/>
        </p:nvSpPr>
        <p:spPr>
          <a:xfrm>
            <a:off x="5845357" y="25155"/>
            <a:ext cx="26215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(7 lectures plus 1 Q&amp;A)</a:t>
            </a:r>
            <a:endParaRPr lang="en-GB" sz="2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839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4338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0501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87" y="1351742"/>
            <a:ext cx="5829196" cy="1949410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8477" y="1351742"/>
            <a:ext cx="5834749" cy="1949409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87" y="3870119"/>
            <a:ext cx="5816429" cy="1773812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8477" y="3870119"/>
            <a:ext cx="5834749" cy="1773812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3853543" y="347692"/>
            <a:ext cx="41017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 smtClean="0">
                <a:solidFill>
                  <a:srgbClr val="C00000"/>
                </a:solidFill>
              </a:rPr>
              <a:t>1. Some Familiar PDEs</a:t>
            </a:r>
            <a:endParaRPr lang="en-GB" sz="3200" u="sng" dirty="0">
              <a:solidFill>
                <a:srgbClr val="C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9564" y="6027003"/>
            <a:ext cx="107899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Note:  Information spreads by different mechanisms, e.g. by diffusion, by waves, etc. </a:t>
            </a:r>
          </a:p>
          <a:p>
            <a:r>
              <a:rPr lang="en-US" sz="2400" dirty="0" smtClean="0"/>
              <a:t>(more on this later).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851255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7453" y="1738349"/>
            <a:ext cx="6339840" cy="1768669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06" y="1620784"/>
            <a:ext cx="5552580" cy="2003801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06" y="4798091"/>
            <a:ext cx="5371602" cy="1432892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9686" y="4369535"/>
            <a:ext cx="6411685" cy="2397025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4114798" y="190366"/>
            <a:ext cx="35008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 smtClean="0">
                <a:solidFill>
                  <a:srgbClr val="C00000"/>
                </a:solidFill>
              </a:rPr>
              <a:t>2. From 1D to 3D</a:t>
            </a:r>
            <a:endParaRPr lang="en-GB" sz="3200" u="sng" dirty="0">
              <a:solidFill>
                <a:srgbClr val="C0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170317" y="1025912"/>
            <a:ext cx="2958738" cy="46166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3D Diffusion Equation</a:t>
            </a:r>
            <a:endParaRPr lang="en-GB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4604660" y="3816660"/>
            <a:ext cx="2488472" cy="46166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3D Wave Equation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4203995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02" y="686962"/>
            <a:ext cx="5316583" cy="2728338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3709851" y="58379"/>
            <a:ext cx="38697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 smtClean="0">
                <a:solidFill>
                  <a:srgbClr val="C00000"/>
                </a:solidFill>
              </a:rPr>
              <a:t>From 1D to 3D Cont...</a:t>
            </a:r>
            <a:endParaRPr lang="en-GB" sz="3200" u="sng" dirty="0">
              <a:solidFill>
                <a:srgbClr val="C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6029" y="2158119"/>
            <a:ext cx="6572870" cy="4608441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7579593" y="1589466"/>
            <a:ext cx="2465743" cy="46166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5">
                    <a:lumMod val="75000"/>
                  </a:schemeClr>
                </a:solidFill>
              </a:rPr>
              <a:t>Some Comments:</a:t>
            </a:r>
            <a:endParaRPr lang="en-GB" sz="2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122024" y="5852159"/>
            <a:ext cx="24040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More on this later  →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749218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8234" y="133539"/>
            <a:ext cx="803365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 smtClean="0">
                <a:solidFill>
                  <a:srgbClr val="002060"/>
                </a:solidFill>
              </a:rPr>
              <a:t>3. Different Classes of PDEs Behave Differently</a:t>
            </a:r>
          </a:p>
          <a:p>
            <a:pPr algn="ctr"/>
            <a:endParaRPr lang="en-US" sz="800" dirty="0"/>
          </a:p>
          <a:p>
            <a:pPr algn="ctr"/>
            <a:r>
              <a:rPr lang="en-US" sz="2800" u="sng" dirty="0" smtClean="0">
                <a:solidFill>
                  <a:srgbClr val="C00000"/>
                </a:solidFill>
              </a:rPr>
              <a:t>3.1 The Diffusion Equation</a:t>
            </a:r>
            <a:endParaRPr lang="en-GB" sz="2800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3605" y="1634038"/>
            <a:ext cx="7328263" cy="522396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723605" y="1634038"/>
            <a:ext cx="4421778" cy="466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568234" y="1453977"/>
            <a:ext cx="4532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C00000"/>
                </a:solidFill>
              </a:rPr>
              <a:t>A key concept is diffusion length.</a:t>
            </a:r>
            <a:endParaRPr lang="en-GB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139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6186" y="2444292"/>
            <a:ext cx="7360815" cy="414217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761965" y="17808"/>
            <a:ext cx="50744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u="sng" dirty="0">
                <a:solidFill>
                  <a:srgbClr val="C00000"/>
                </a:solidFill>
              </a:rPr>
              <a:t>3.1 The Diffusion </a:t>
            </a:r>
            <a:r>
              <a:rPr lang="en-US" sz="2800" u="sng" dirty="0" smtClean="0">
                <a:solidFill>
                  <a:srgbClr val="C00000"/>
                </a:solidFill>
              </a:rPr>
              <a:t>Equation </a:t>
            </a:r>
            <a:r>
              <a:rPr lang="en-US" sz="2800" u="sng" dirty="0" err="1" smtClean="0">
                <a:solidFill>
                  <a:srgbClr val="C00000"/>
                </a:solidFill>
              </a:rPr>
              <a:t>Cont</a:t>
            </a:r>
            <a:r>
              <a:rPr lang="en-US" sz="2800" u="sng" dirty="0" smtClean="0">
                <a:solidFill>
                  <a:srgbClr val="C00000"/>
                </a:solidFill>
              </a:rPr>
              <a:t>…</a:t>
            </a:r>
            <a:endParaRPr lang="en-GB" sz="2800" u="sng" dirty="0">
              <a:solidFill>
                <a:srgbClr val="C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66" y="702904"/>
            <a:ext cx="5022237" cy="174138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81283" y="5564778"/>
            <a:ext cx="33049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From diffusion length to the idea of self-similar solutions.</a:t>
            </a:r>
            <a:endParaRPr lang="en-GB" sz="2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9941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12461" y="0"/>
            <a:ext cx="50744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u="sng" dirty="0">
                <a:solidFill>
                  <a:srgbClr val="C00000"/>
                </a:solidFill>
              </a:rPr>
              <a:t>3.1 The Diffusion Equation </a:t>
            </a:r>
            <a:r>
              <a:rPr lang="en-US" sz="2800" u="sng" dirty="0" smtClean="0">
                <a:solidFill>
                  <a:srgbClr val="C00000"/>
                </a:solidFill>
              </a:rPr>
              <a:t>Cont...</a:t>
            </a:r>
            <a:endParaRPr lang="en-GB" sz="2800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0845"/>
            <a:ext cx="5187700" cy="173190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543" y="2416629"/>
            <a:ext cx="8024052" cy="444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910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92594" y="266355"/>
            <a:ext cx="50744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u="sng" dirty="0">
                <a:solidFill>
                  <a:srgbClr val="C00000"/>
                </a:solidFill>
              </a:rPr>
              <a:t>3.1 The Diffusion Equation </a:t>
            </a:r>
            <a:r>
              <a:rPr lang="en-US" sz="2800" u="sng" dirty="0" err="1" smtClean="0">
                <a:solidFill>
                  <a:srgbClr val="C00000"/>
                </a:solidFill>
              </a:rPr>
              <a:t>Cont</a:t>
            </a:r>
            <a:r>
              <a:rPr lang="en-US" sz="2800" u="sng" dirty="0" smtClean="0">
                <a:solidFill>
                  <a:srgbClr val="C00000"/>
                </a:solidFill>
              </a:rPr>
              <a:t>…</a:t>
            </a:r>
            <a:endParaRPr lang="en-GB" sz="2800" u="sng" dirty="0">
              <a:solidFill>
                <a:srgbClr val="C0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31966" y="1263467"/>
            <a:ext cx="27954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</a:rPr>
              <a:t>Some Comments:</a:t>
            </a:r>
            <a:endParaRPr lang="en-GB" sz="2400" dirty="0">
              <a:solidFill>
                <a:srgbClr val="00B05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679" y="2011680"/>
            <a:ext cx="8089907" cy="394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569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814439" y="-15698"/>
            <a:ext cx="411378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400" dirty="0"/>
          </a:p>
          <a:p>
            <a:pPr algn="ctr"/>
            <a:r>
              <a:rPr lang="en-US" sz="2800" u="sng" dirty="0" smtClean="0">
                <a:solidFill>
                  <a:srgbClr val="C00000"/>
                </a:solidFill>
              </a:rPr>
              <a:t>3.2 </a:t>
            </a:r>
            <a:r>
              <a:rPr lang="en-US" sz="2800" u="sng" dirty="0">
                <a:solidFill>
                  <a:srgbClr val="C00000"/>
                </a:solidFill>
              </a:rPr>
              <a:t>The </a:t>
            </a:r>
            <a:r>
              <a:rPr lang="en-US" sz="2800" u="sng" dirty="0" smtClean="0">
                <a:solidFill>
                  <a:srgbClr val="C00000"/>
                </a:solidFill>
              </a:rPr>
              <a:t>Wave </a:t>
            </a:r>
            <a:r>
              <a:rPr lang="en-US" sz="2800" u="sng" dirty="0">
                <a:solidFill>
                  <a:srgbClr val="C00000"/>
                </a:solidFill>
              </a:rPr>
              <a:t>Equation</a:t>
            </a:r>
            <a:endParaRPr lang="en-GB" sz="2800" u="sng" dirty="0">
              <a:solidFill>
                <a:srgbClr val="C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08" y="168415"/>
            <a:ext cx="5997877" cy="1648623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3753" y="1849708"/>
            <a:ext cx="6046355" cy="2881562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08" y="4763940"/>
            <a:ext cx="6635931" cy="2002620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3579223" y="3200400"/>
            <a:ext cx="2354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 very general solution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6813242" y="6264253"/>
            <a:ext cx="1058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It works!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335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1020</TotalTime>
  <Words>279</Words>
  <Application>Microsoft Office PowerPoint</Application>
  <PresentationFormat>Widescreen</PresentationFormat>
  <Paragraphs>48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4M12: Partial Differential Equations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Catherine Davidson</dc:creator>
  <cp:lastModifiedBy>Peter Davidson</cp:lastModifiedBy>
  <cp:revision>115</cp:revision>
  <dcterms:created xsi:type="dcterms:W3CDTF">2020-08-18T19:44:59Z</dcterms:created>
  <dcterms:modified xsi:type="dcterms:W3CDTF">2020-12-06T10:47:40Z</dcterms:modified>
</cp:coreProperties>
</file>

<file path=docProps/thumbnail.jpeg>
</file>